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92" r:id="rId5"/>
    <p:sldId id="306" r:id="rId6"/>
    <p:sldId id="309" r:id="rId7"/>
    <p:sldId id="325" r:id="rId8"/>
    <p:sldId id="310" r:id="rId9"/>
    <p:sldId id="326" r:id="rId10"/>
    <p:sldId id="311" r:id="rId11"/>
    <p:sldId id="327" r:id="rId12"/>
    <p:sldId id="312" r:id="rId13"/>
    <p:sldId id="328" r:id="rId14"/>
    <p:sldId id="313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267" r:id="rId24"/>
    <p:sldId id="318" r:id="rId25"/>
    <p:sldId id="319" r:id="rId26"/>
    <p:sldId id="337" r:id="rId27"/>
    <p:sldId id="338" r:id="rId28"/>
    <p:sldId id="339" r:id="rId29"/>
    <p:sldId id="340" r:id="rId30"/>
    <p:sldId id="323" r:id="rId31"/>
    <p:sldId id="324" r:id="rId32"/>
    <p:sldId id="271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TH Sarabun New" panose="020B0500040200020003" pitchFamily="34" charset="-34"/>
      <p:regular r:id="rId41"/>
      <p:bold r:id="rId42"/>
      <p:italic r:id="rId43"/>
      <p:boldItalic r:id="rId44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 Yangyuen" initials="YY" lastIdx="2" clrIdx="0">
    <p:extLst>
      <p:ext uri="{19B8F6BF-5375-455C-9EA6-DF929625EA0E}">
        <p15:presenceInfo xmlns:p15="http://schemas.microsoft.com/office/powerpoint/2012/main" userId="b4e09d877d8684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300"/>
    <a:srgbClr val="0078FF"/>
    <a:srgbClr val="0099FF"/>
    <a:srgbClr val="33CC33"/>
    <a:srgbClr val="F6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9E334-5E6E-4C03-A5FA-3715D81820D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67BB-A7B8-41BF-8BAF-4A3463CCAB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620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DEC8-1333-4E55-B3BF-FA2A8CDBC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3FF42-B4AA-43B3-874C-EF6C5B9D0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3939-78F4-4DB3-8757-30B3456A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20BCB-F910-4C7B-A3EC-AF2AFD3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7FA44-C308-4C43-9BED-035A0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877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8144-C732-425D-AB56-3085E86D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7AFE-E76B-47A5-887C-C6A5D20B6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6620D-8679-4C30-96DE-AE045CA8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2788-A0DC-49E6-8E32-1E407A24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53AA-6B67-482B-A5A8-28BA683F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35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5E0BC-DD1A-410D-9FBA-A41E6BE18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86917-2769-4C23-9A3C-A39E04CF5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86D1-21ED-473F-85ED-86302FA5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1C549-2BA1-48B6-9346-09C665DD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9ECF-1EE1-41C6-83DC-417D582D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236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D30C-D712-4025-9B23-BC6095D7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456-C11C-4CAA-881B-4BB4FE9C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3DCEF-8C60-412A-B95B-8A12B572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CEDF8-2703-451E-84DD-4E590C10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5086A-B843-42B1-A477-D2347E48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444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D02D-2178-4C14-A402-786CAE5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AD214-FDDF-46E4-B1E4-CCE12FE6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B7BE1-AEE9-4693-9ADA-9AA79B02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741C-F4F5-4E75-B849-86B2ED30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FF26-D0C7-4E01-8D07-7B94B723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828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5349-F30F-4575-8344-979D4DB0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FE1C-D403-4882-AA93-92BF4995B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7D2F2-BFCD-4F9F-877A-237D933D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2BF06-3A07-43B4-8EAE-E47E7D48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E1000-11E1-4FB5-9F6B-956EB08F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25AE-D8E5-4AC0-83AF-886006FE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7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E52D-5B9E-47F3-A50A-3D8387D0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3804-56BA-4773-A2DA-6DDAF0C55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D5EB8-67B4-4965-B040-EDDE95102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197D5-DC79-44ED-AAE0-9619F92DF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6C6DB-122B-4837-9137-615F76B74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35C528-7181-4A6A-B593-9CC0D107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9624C-CAC8-43C6-A868-563879A8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2AD51-2E13-4D3A-9979-145EBD92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215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77DF-0606-471B-895C-BAF01E70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F437C-3B45-454B-B668-EE7C6847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811AF-F5F7-4F12-A51F-E79AC9EB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FA65-22A8-4AB8-8230-83002F2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47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10600-8EB5-47D2-A2FE-022A49DE4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F0F21-7A17-4FD5-BF62-E2ADF465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6ED4-E771-4A54-A94A-A7C87D3B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764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D2BD-18E8-4F18-ABB8-1C23BE2E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B2525-57A7-4A8C-A2F1-CF86D5B5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4D4DF-950B-42C9-8AE8-BF6B18995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71082-9585-4C6C-A0E7-400FF97B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A1334-2C07-435F-A484-9AAB1E45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5EE18-1052-49EB-B569-F3D7FC92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9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0C1F-2641-4AD2-8701-F2F303B2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F9CE1-ED24-4806-B9D3-75A8FEAE2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9D472-1381-43EF-B857-D78D9A546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21C49-FD95-4290-A05D-778D50CE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AFA41-7F46-4794-B44A-8B6B3EFB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1AB1A-2C62-4AE7-BDEE-CDB28F25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442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96785-6945-44BB-9096-F627EEC8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3318-60BC-4E01-9326-257267AC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F7835-071C-4754-A308-BEE69403D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E19FA-BE16-4AED-90A6-23E5CD0B90E6}" type="datetimeFigureOut">
              <a:rPr lang="th-TH" smtClean="0"/>
              <a:t>26/10/63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C7BB-A85D-4D98-8D06-48893FE58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F76A0-0A0F-4576-944F-6AAF821D6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005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F98A49D-52EB-4B03-8913-554B1458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185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746E2-D11B-4B1A-A509-FB5443D7C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102" y="3652788"/>
            <a:ext cx="9089796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404040"/>
                </a:solidFill>
              </a:rPr>
              <a:t>Chatbot for kidney disease patients caring</a:t>
            </a:r>
            <a:endParaRPr lang="th-TH" sz="4000" b="1" dirty="0">
              <a:solidFill>
                <a:srgbClr val="40404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93E47-B0F3-4A52-8CC6-0C448D354387}"/>
              </a:ext>
            </a:extLst>
          </p:cNvPr>
          <p:cNvSpPr/>
          <p:nvPr/>
        </p:nvSpPr>
        <p:spPr>
          <a:xfrm>
            <a:off x="1551101" y="4931333"/>
            <a:ext cx="9089796" cy="627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C1442-F51F-4E37-9EA9-927E70FD7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917550"/>
            <a:ext cx="6801612" cy="536125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แชทบอทสำหรับดูแลผู้ป่วยโรคไต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DD81B6D-5939-4A48-A33C-6181A7AA1B84}"/>
              </a:ext>
            </a:extLst>
          </p:cNvPr>
          <p:cNvSpPr txBox="1">
            <a:spLocks/>
          </p:cNvSpPr>
          <p:nvPr/>
        </p:nvSpPr>
        <p:spPr>
          <a:xfrm>
            <a:off x="2494091" y="5680038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ผู้จัดทำ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นายยง  ยั่งยืน  รหัสนักศึกษา </a:t>
            </a:r>
            <a:r>
              <a:rPr lang="en-US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 6010110293</a:t>
            </a:r>
            <a:endParaRPr lang="th-TH" sz="3000" b="1" dirty="0">
              <a:solidFill>
                <a:srgbClr val="FFFFFF"/>
              </a:solidFill>
              <a:latin typeface="TH Sarabun New" panose="020B0500040200020003" pitchFamily="34" charset="-3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4DB262-EF52-4053-9173-73F2AA015980}"/>
              </a:ext>
            </a:extLst>
          </p:cNvPr>
          <p:cNvSpPr txBox="1">
            <a:spLocks/>
          </p:cNvSpPr>
          <p:nvPr/>
        </p:nvSpPr>
        <p:spPr>
          <a:xfrm>
            <a:off x="2494091" y="6216643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อาจารย์ที่ปรึกษา</a:t>
            </a:r>
            <a:r>
              <a:rPr lang="en-US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28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รศ.ดร.แสงสุรีย์  วสุพงศ์อัยยะ</a:t>
            </a:r>
          </a:p>
        </p:txBody>
      </p:sp>
    </p:spTree>
    <p:extLst>
      <p:ext uri="{BB962C8B-B14F-4D97-AF65-F5344CB8AC3E}">
        <p14:creationId xmlns:p14="http://schemas.microsoft.com/office/powerpoint/2010/main" val="22742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อาหารที่ควรรับประทาน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36B2D2E-FB3B-40DD-B66F-F395A3B76A87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E6AE6-B329-48D9-A5FA-98ABECB50EE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BF142-7133-4A88-A02B-FBC97D4A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99" y="2848715"/>
            <a:ext cx="5118398" cy="11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18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อาหารที่ควรรับประทาน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B71A7-CCFD-414F-BFF5-84CFF3EA423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00" y="0"/>
            <a:ext cx="4320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36B2D2E-FB3B-40DD-B66F-F395A3B76A87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E6AE6-B329-48D9-A5FA-98ABECB50EE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39630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อาหารที่ควรหลีกเลี่ยง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FE5DD9E-6CBA-4134-8601-760FE7A08C9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C132F-9906-4D8C-979A-630485127D77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9975D2-F60A-4C7B-82A4-98913C67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891" y="2898842"/>
            <a:ext cx="5596106" cy="10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88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อาหารที่ควรหลีกเลี่ยง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D37C0-C516-490D-8E74-8B53F2F3761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71997" y="0"/>
            <a:ext cx="4320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FE5DD9E-6CBA-4134-8601-760FE7A08C9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C132F-9906-4D8C-979A-630485127D77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4543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แนะนำท่าออกกำลังกาย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A1437-5A70-44D2-888A-F2F6A06C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64" y="2933700"/>
            <a:ext cx="550333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9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แนะนำท่าออกกำลังกาย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23AB-F031-4F73-9233-846156D87D6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0"/>
            <a:ext cx="3724272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6686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สอนท่าออกกำลังกาย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3D139-0AC4-41BA-BC7B-67D8415194A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25" y="562062"/>
            <a:ext cx="5210176" cy="5696625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6440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สอนท่าออกกำลังกาย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F7367-AF82-483F-9A35-2CEFE9547C0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71997" y="0"/>
            <a:ext cx="4320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733073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ปริมาณการดื่มน้ำ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ที่เหมาะสมต่อวัน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71D02-DEE8-418E-8BCE-81EE9A6C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059" y="2804039"/>
            <a:ext cx="5269941" cy="12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59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ปริมาณการดื่มน้ำ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ที่เหมาะสมต่อวัน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AFAFD-F30B-4D8D-8887-934144832B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5" y="0"/>
            <a:ext cx="6524622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92768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EBC05-D28C-4557-9699-F32ABB5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th-TH" sz="5400" b="1" dirty="0">
                <a:solidFill>
                  <a:srgbClr val="303030"/>
                </a:solidFill>
              </a:rPr>
              <a:t>เค้าโครง</a:t>
            </a:r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5285DF67-E288-4E8D-9B6A-1244B974D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" r="-1" b="-1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7049A4-7269-4A5A-9573-DF7D92DB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193" y="601315"/>
            <a:ext cx="4831563" cy="4384342"/>
          </a:xfrm>
        </p:spPr>
        <p:txBody>
          <a:bodyPr anchor="ctr">
            <a:normAutofit/>
          </a:bodyPr>
          <a:lstStyle/>
          <a:p>
            <a:r>
              <a:rPr lang="th-TH" sz="3600" dirty="0"/>
              <a:t>ที่มาและความสำคัญของโครงงาน</a:t>
            </a:r>
            <a:endParaRPr lang="en-US" sz="3600" dirty="0"/>
          </a:p>
          <a:p>
            <a:r>
              <a:rPr lang="th-TH" sz="3600" dirty="0"/>
              <a:t>ความก้าวหน้าการดำเนินงาน</a:t>
            </a:r>
            <a:endParaRPr lang="en-US" sz="3600" dirty="0"/>
          </a:p>
          <a:p>
            <a:r>
              <a:rPr lang="th-TH" sz="3600" dirty="0"/>
              <a:t>ผลการพัฒนา</a:t>
            </a:r>
          </a:p>
          <a:p>
            <a:r>
              <a:rPr lang="th-TH" sz="3600" dirty="0"/>
              <a:t>สรุปผลงานที่มีความก้าวหน้า</a:t>
            </a:r>
          </a:p>
          <a:p>
            <a:r>
              <a:rPr lang="th-TH" sz="3600" dirty="0"/>
              <a:t>แอปพลิเคชันรุ่นทดลอง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4F60E13-2D48-41DF-9553-8D8CF68FE64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A1889-3498-41A3-9A0E-BC08B361F582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031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ปริมาณการดื่มน้ำ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ที่เหมาะสมต่อวัน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02A42-0518-4F3F-908C-AFB5F1E8B55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43747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94020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การจัดกลุ่ม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คำที่มีความหมายเดียวกัน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1540D1-C90C-4E33-A71A-A31ADB09CEA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5" y="0"/>
            <a:ext cx="3248025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67831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94020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การจัดกลุ่ม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คำที่มีความหมายเดียวกัน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C8BACA-73BA-41BF-9659-DC8C3B6D2CF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F892-A18D-4536-9535-786ED5D9E3F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45586-3787-45AE-ACCC-7EB16A0B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669" y="1546782"/>
            <a:ext cx="7607497" cy="37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6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แสดงรายการอาหารทั้งหมด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2050" name="Picture 2" descr="ไม่มีคำอธิบาย">
            <a:extLst>
              <a:ext uri="{FF2B5EF4-FFF2-40B4-BE49-F238E27FC236}">
                <a16:creationId xmlns:a16="http://schemas.microsoft.com/office/drawing/2014/main" id="{57863F6C-7BD3-4007-A129-4EB919BC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2" y="763570"/>
            <a:ext cx="3423885" cy="609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E8F9A-EBFB-4B0F-A31B-8EE27AFF295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2" y="763571"/>
            <a:ext cx="3430853" cy="60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9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แสดงปริมาณสารอาหาร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ที่ควรได้รับต่อวันได้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6FF93E4-B804-44AF-8321-447C6A846227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E4150-D257-4123-B8BB-52E574135841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24</a:t>
            </a:r>
          </a:p>
        </p:txBody>
      </p:sp>
      <p:pic>
        <p:nvPicPr>
          <p:cNvPr id="8" name="Picture 2" descr="ไม่มีคำอธิบาย">
            <a:extLst>
              <a:ext uri="{FF2B5EF4-FFF2-40B4-BE49-F238E27FC236}">
                <a16:creationId xmlns:a16="http://schemas.microsoft.com/office/drawing/2014/main" id="{2A68B587-1934-411C-875B-8B7A1E2B1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2" y="763570"/>
            <a:ext cx="3423885" cy="609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D2585-4BC1-4A23-A816-B47E40CA631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3" y="763570"/>
            <a:ext cx="3423884" cy="6087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E8920B-072C-4EDC-9FC3-35D21275180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9" y="763570"/>
            <a:ext cx="3412808" cy="60683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FFD7E5-5783-432A-8262-ECA0E62D444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45" y="763568"/>
            <a:ext cx="3388181" cy="609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82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แนะนำอาหาร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ที่ควรรับประทานได้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4AB37BD-597C-486A-9808-6491159CE0F2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C37E2-9416-40BA-A422-962E0543C5CF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0C69F-9B23-4D60-BF00-2ECF9522C0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95" y="763569"/>
            <a:ext cx="3427501" cy="6094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4C606-8ED9-46E3-87B6-1B027B1607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0" y="763568"/>
            <a:ext cx="3427502" cy="60944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1E062C-FB2A-46DA-85B4-CEAB6C643F2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8" y="763567"/>
            <a:ext cx="3412807" cy="6094431"/>
          </a:xfrm>
          <a:prstGeom prst="rect">
            <a:avLst/>
          </a:prstGeom>
        </p:spPr>
      </p:pic>
      <p:pic>
        <p:nvPicPr>
          <p:cNvPr id="3074" name="Picture 2" descr="ไม่มีคำอธิบาย">
            <a:extLst>
              <a:ext uri="{FF2B5EF4-FFF2-40B4-BE49-F238E27FC236}">
                <a16:creationId xmlns:a16="http://schemas.microsoft.com/office/drawing/2014/main" id="{D5772F76-92E8-4B4B-BB55-B5E0FD67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895" y="763567"/>
            <a:ext cx="3423887" cy="609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72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แนะนำอาหาร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ที่ควรหลีกเลี่ยงได้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1EACE-D7D8-41BE-A61F-CF35322FA8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1452" y="765869"/>
            <a:ext cx="3426208" cy="6092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B926C-8583-4293-85B4-4DFC971910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2892" y="765873"/>
            <a:ext cx="3426206" cy="6092127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2E6A694-9B09-44A5-BE86-3CF3BA4E66F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34AA3-78B5-48BB-BCD4-23969F97A6A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91DEE5-F00B-4B18-9CC1-60C0217BDF7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48" y="765869"/>
            <a:ext cx="3426208" cy="6092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72F5F-776F-4745-B115-E42C8D75423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92" y="763570"/>
            <a:ext cx="3426206" cy="609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22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แนะนำท่าออกกำลังกาย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2E6A694-9B09-44A5-BE86-3CF3BA4E66F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34AA3-78B5-48BB-BCD4-23969F97A6A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91DEE5-F00B-4B18-9CC1-60C0217BDF7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2" y="769988"/>
            <a:ext cx="3426208" cy="6092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72F5F-776F-4745-B115-E42C8D7542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71" y="763549"/>
            <a:ext cx="3426206" cy="6092127"/>
          </a:xfrm>
          <a:prstGeom prst="rect">
            <a:avLst/>
          </a:prstGeom>
        </p:spPr>
      </p:pic>
      <p:pic>
        <p:nvPicPr>
          <p:cNvPr id="4098" name="Picture 2" descr="ไม่มีคำอธิบาย">
            <a:extLst>
              <a:ext uri="{FF2B5EF4-FFF2-40B4-BE49-F238E27FC236}">
                <a16:creationId xmlns:a16="http://schemas.microsoft.com/office/drawing/2014/main" id="{319BF9F2-DBBC-40F2-AD77-F9D669D3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69" y="763550"/>
            <a:ext cx="3422591" cy="60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87177B-E7B5-49E7-94C5-D42B08636F8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96" y="757107"/>
            <a:ext cx="3429829" cy="609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3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สอนท่าออกกำลังกาย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2E6A694-9B09-44A5-BE86-3CF3BA4E66F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34AA3-78B5-48BB-BCD4-23969F97A6A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28</a:t>
            </a:r>
          </a:p>
        </p:txBody>
      </p:sp>
      <p:pic>
        <p:nvPicPr>
          <p:cNvPr id="4098" name="Picture 2" descr="ไม่มีคำอธิบาย">
            <a:extLst>
              <a:ext uri="{FF2B5EF4-FFF2-40B4-BE49-F238E27FC236}">
                <a16:creationId xmlns:a16="http://schemas.microsoft.com/office/drawing/2014/main" id="{319BF9F2-DBBC-40F2-AD77-F9D669D3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2" y="765873"/>
            <a:ext cx="3422591" cy="60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87177B-E7B5-49E7-94C5-D42B08636F8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96" y="759431"/>
            <a:ext cx="3429829" cy="6098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8E374-CC16-4AAE-84C5-EF885E05127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0" y="759431"/>
            <a:ext cx="3429829" cy="60985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139487-4A28-457D-B34E-15DE2B00869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74" y="765873"/>
            <a:ext cx="3426207" cy="60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87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2" y="-1"/>
            <a:ext cx="3426208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4382896" y="0"/>
            <a:ext cx="3426208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แสดงปริมาณการดื่มน้ำ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ที่เหมาะสมต่อวันได้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2E6A694-9B09-44A5-BE86-3CF3BA4E66F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34AA3-78B5-48BB-BCD4-23969F97A6A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29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C8E374-CC16-4AAE-84C5-EF885E0512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2" y="763570"/>
            <a:ext cx="3429829" cy="60985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139487-4A28-457D-B34E-15DE2B0086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75" y="766789"/>
            <a:ext cx="3426207" cy="6092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A01EEF-0E22-4811-9C8A-08DB14A342F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9" y="763570"/>
            <a:ext cx="3426207" cy="6092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62781B-C2AF-4A79-8521-85ECAB9928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16" y="763570"/>
            <a:ext cx="3415341" cy="60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49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28114E-AB62-4DAD-939C-F13B746C07D8}"/>
              </a:ext>
            </a:extLst>
          </p:cNvPr>
          <p:cNvSpPr/>
          <p:nvPr/>
        </p:nvSpPr>
        <p:spPr>
          <a:xfrm>
            <a:off x="0" y="0"/>
            <a:ext cx="11274458" cy="5169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 descr="A picture containing air, holding, man&#10;&#10;Description automatically generated">
            <a:extLst>
              <a:ext uri="{FF2B5EF4-FFF2-40B4-BE49-F238E27FC236}">
                <a16:creationId xmlns:a16="http://schemas.microsoft.com/office/drawing/2014/main" id="{65F78916-9763-49B0-B91E-2006D47F7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0" y="341934"/>
            <a:ext cx="9947638" cy="4485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EEB7BE-26CB-4E34-99E3-04895A5C20DD}"/>
              </a:ext>
            </a:extLst>
          </p:cNvPr>
          <p:cNvSpPr txBox="1"/>
          <p:nvPr/>
        </p:nvSpPr>
        <p:spPr>
          <a:xfrm>
            <a:off x="917542" y="38842"/>
            <a:ext cx="94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อัตราตาย โรคไตเรื้อรังต่อแสนประชากร ในประเทศไทย ปี 2552-2557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CE622-F923-4102-9CFF-0F9CBA60D883}"/>
              </a:ext>
            </a:extLst>
          </p:cNvPr>
          <p:cNvSpPr txBox="1"/>
          <p:nvPr/>
        </p:nvSpPr>
        <p:spPr>
          <a:xfrm>
            <a:off x="5249879" y="4763714"/>
            <a:ext cx="6413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แหล่งข้อมูล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000" dirty="0"/>
              <a:t>สำนักนโยบายและยุทธศาสตร์ สำนักงานปลัดกระทรวงสาธารณสุข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DD151-F229-4463-8861-87060AA86E1A}"/>
              </a:ext>
            </a:extLst>
          </p:cNvPr>
          <p:cNvSpPr txBox="1"/>
          <p:nvPr/>
        </p:nvSpPr>
        <p:spPr>
          <a:xfrm>
            <a:off x="9532759" y="2407265"/>
            <a:ext cx="162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อัตราตายโรคไต</a:t>
            </a:r>
          </a:p>
        </p:txBody>
      </p:sp>
    </p:spTree>
    <p:extLst>
      <p:ext uri="{BB962C8B-B14F-4D97-AF65-F5344CB8AC3E}">
        <p14:creationId xmlns:p14="http://schemas.microsoft.com/office/powerpoint/2010/main" val="23698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73B6F351-3DA6-4A45-B1E4-649CF59C49DF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21C69-FE0F-4236-BC47-DC9874B5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B0815D-7841-4D94-AB87-4FEA572C012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30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C6C5B60-2D4E-4A72-8401-FF932C8A2EFC}"/>
              </a:ext>
            </a:extLst>
          </p:cNvPr>
          <p:cNvSpPr/>
          <p:nvPr/>
        </p:nvSpPr>
        <p:spPr>
          <a:xfrm>
            <a:off x="7980552" y="3810699"/>
            <a:ext cx="4731736" cy="4466526"/>
          </a:xfrm>
          <a:prstGeom prst="flowChartConnector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EA954-0631-4B8F-958B-3EAD662B37DC}"/>
              </a:ext>
            </a:extLst>
          </p:cNvPr>
          <p:cNvSpPr txBox="1"/>
          <p:nvPr/>
        </p:nvSpPr>
        <p:spPr>
          <a:xfrm>
            <a:off x="8043743" y="4619409"/>
            <a:ext cx="46053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/>
              <a:t>สรุปผลงาน</a:t>
            </a:r>
          </a:p>
          <a:p>
            <a:pPr algn="ctr"/>
            <a:r>
              <a:rPr lang="th-TH" sz="5400" b="1" dirty="0"/>
              <a:t>ที่มีความก้าวหน้า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8250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4C98-196C-4285-92DA-0688481C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16" y="0"/>
            <a:ext cx="4919616" cy="1304140"/>
          </a:xfrm>
          <a:solidFill>
            <a:schemeClr val="tx1">
              <a:alpha val="90000"/>
            </a:schemeClr>
          </a:solidFill>
        </p:spPr>
        <p:txBody>
          <a:bodyPr>
            <a:normAutofit fontScale="90000"/>
          </a:bodyPr>
          <a:lstStyle/>
          <a:p>
            <a:pPr algn="ctr"/>
            <a:br>
              <a:rPr lang="th-TH" sz="6000" dirty="0">
                <a:solidFill>
                  <a:schemeClr val="bg1"/>
                </a:solidFill>
              </a:rPr>
            </a:br>
            <a:r>
              <a:rPr lang="th-TH" sz="6000" dirty="0">
                <a:solidFill>
                  <a:schemeClr val="bg1"/>
                </a:solidFill>
              </a:rPr>
              <a:t>แอปพลิเคชันรุ่นทดลอง</a:t>
            </a:r>
            <a:br>
              <a:rPr lang="th-TH" sz="4400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1B15D-2EF5-45A6-861B-B18758FA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899" y="0"/>
            <a:ext cx="7277101" cy="76357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0" dirty="0">
                <a:solidFill>
                  <a:schemeClr val="bg1"/>
                </a:solidFill>
              </a:rPr>
              <a:t>Let’s try my chatbot!</a:t>
            </a:r>
            <a:endParaRPr lang="th-TH" sz="16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1C44B-AE0C-4005-8E86-AE9C84CB95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2095200"/>
            <a:ext cx="4762800" cy="476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32F4B1-CD80-48A2-B64E-1B4A8B3B6264}"/>
              </a:ext>
            </a:extLst>
          </p:cNvPr>
          <p:cNvSpPr/>
          <p:nvPr/>
        </p:nvSpPr>
        <p:spPr>
          <a:xfrm>
            <a:off x="933150" y="1479172"/>
            <a:ext cx="4762500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BECDA-3E06-4D09-860F-F234C15D319B}"/>
              </a:ext>
            </a:extLst>
          </p:cNvPr>
          <p:cNvSpPr/>
          <p:nvPr/>
        </p:nvSpPr>
        <p:spPr>
          <a:xfrm>
            <a:off x="6496050" y="1479172"/>
            <a:ext cx="4762800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E646E91-E549-4F14-A3A0-F09C6244FED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E4FD8-158B-4723-BD11-FF121B01625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31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4BB6BF38-88E9-44C2-AEF6-7AC9950ED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09" y="2274909"/>
            <a:ext cx="4403382" cy="44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hank you for your attention any questions&quot;">
            <a:extLst>
              <a:ext uri="{FF2B5EF4-FFF2-40B4-BE49-F238E27FC236}">
                <a16:creationId xmlns:a16="http://schemas.microsoft.com/office/drawing/2014/main" id="{142F278F-8CE8-4D95-AAB0-2681D94D4F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b="59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6EF6B3DD-B232-4497-A390-84AC6AF8A0B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6D5CC-CC27-4689-813B-44BF72527D2D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2632133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05845E-F598-47F4-A71D-4B3195BA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81" y="248707"/>
            <a:ext cx="2638164" cy="47420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5AE1CE-DC64-4328-A4A9-0DFE05F61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97" y="248707"/>
            <a:ext cx="2638164" cy="4744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E23999-C9FE-4347-8D35-DE881EAA9B20}"/>
              </a:ext>
            </a:extLst>
          </p:cNvPr>
          <p:cNvSpPr/>
          <p:nvPr/>
        </p:nvSpPr>
        <p:spPr>
          <a:xfrm>
            <a:off x="0" y="-1"/>
            <a:ext cx="2759697" cy="1804733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Application</a:t>
            </a:r>
            <a:endParaRPr lang="th-TH" sz="3200" b="1" dirty="0">
              <a:solidFill>
                <a:schemeClr val="tx1"/>
              </a:solidFill>
            </a:endParaRPr>
          </a:p>
          <a:p>
            <a:pPr algn="ctr"/>
            <a:r>
              <a:rPr lang="th-TH" sz="3200" b="1" dirty="0">
                <a:solidFill>
                  <a:schemeClr val="tx1"/>
                </a:solidFill>
              </a:rPr>
              <a:t>ที่ใช้ในการพัฒนา</a:t>
            </a:r>
          </a:p>
          <a:p>
            <a:pPr algn="ctr"/>
            <a:r>
              <a:rPr lang="th-TH" sz="3200" b="1" dirty="0">
                <a:solidFill>
                  <a:schemeClr val="tx1"/>
                </a:solidFill>
              </a:rPr>
              <a:t>ต่อยอด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E3C90657-ED9E-488E-9EC1-8D3D40594A28}"/>
              </a:ext>
            </a:extLst>
          </p:cNvPr>
          <p:cNvSpPr/>
          <p:nvPr/>
        </p:nvSpPr>
        <p:spPr>
          <a:xfrm>
            <a:off x="8264945" y="2096319"/>
            <a:ext cx="1244228" cy="1332681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93148F-2332-476F-A405-4DF889ECC15C}"/>
              </a:ext>
            </a:extLst>
          </p:cNvPr>
          <p:cNvSpPr/>
          <p:nvPr/>
        </p:nvSpPr>
        <p:spPr>
          <a:xfrm>
            <a:off x="9769184" y="2169273"/>
            <a:ext cx="1896727" cy="1332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Chatbot</a:t>
            </a:r>
            <a:endParaRPr lang="th-TH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3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FEE61-A449-4C29-8BF4-794548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1668" r="226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795F-78F6-4694-8BFC-92ACF09637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0280000">
            <a:off x="7554253" y="164399"/>
            <a:ext cx="3240000" cy="6076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1A21E44-2CA9-4871-8356-7B2628A030E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A78-46D3-43A8-B133-2F608D0F5310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61162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รายการอาหารทั้งหมด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25206-8736-4B58-B5D1-8C170528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107" y="2795791"/>
            <a:ext cx="5732203" cy="12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1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รายการอาหารทั้งหมด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E88B7-3BB2-4125-9C13-8119A950533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71997" y="0"/>
            <a:ext cx="4320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62107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ปริมาณสารอาหาร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ที่ควรได้รับต่อวัน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4313181F-E166-4835-889A-AA86A3B59EB2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BC186-1494-4A64-B980-0B47BAC7BC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46E88C-0C68-4542-9268-CD7C71F6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580" y="2943413"/>
            <a:ext cx="7349417" cy="9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1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ความก้าวหน้า</a:t>
            </a:r>
            <a:br>
              <a:rPr lang="en-US" sz="5400" b="1" dirty="0"/>
            </a:br>
            <a:r>
              <a:rPr lang="en-US" sz="5400" b="1" dirty="0" err="1"/>
              <a:t>การดำเนินงาน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การเพิ่มข้อมูล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ปริมาณสารอาหาร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B0F0"/>
                </a:solidFill>
              </a:rPr>
              <a:t>ที่ควรได้รับต่อวัน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304A2-7CBA-491F-80CF-731BF12AB87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71997" y="0"/>
            <a:ext cx="4320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4313181F-E166-4835-889A-AA86A3B59EB2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BC186-1494-4A64-B980-0B47BAC7BC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97594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489</Words>
  <Application>Microsoft Office PowerPoint</Application>
  <PresentationFormat>Widescreen</PresentationFormat>
  <Paragraphs>164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 Light</vt:lpstr>
      <vt:lpstr>TH Sarabun New</vt:lpstr>
      <vt:lpstr>Calibri</vt:lpstr>
      <vt:lpstr>Arial</vt:lpstr>
      <vt:lpstr>Office Theme</vt:lpstr>
      <vt:lpstr>Chatbot for kidney disease patients caring</vt:lpstr>
      <vt:lpstr>เค้าโครง</vt:lpstr>
      <vt:lpstr>ที่มาและความสำคัญของโครงงาน</vt:lpstr>
      <vt:lpstr>ที่มาและความสำคัญของโครงงาน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ความก้าวหน้า การดำเนินงาน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แอปพลิเคชันรุ่นทดลอง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for kidney disease patients caring</dc:title>
  <dc:creator>Yong Yangyuen</dc:creator>
  <cp:lastModifiedBy>Yong Yangyuen</cp:lastModifiedBy>
  <cp:revision>157</cp:revision>
  <dcterms:created xsi:type="dcterms:W3CDTF">2020-08-29T13:13:34Z</dcterms:created>
  <dcterms:modified xsi:type="dcterms:W3CDTF">2020-10-26T10:35:46Z</dcterms:modified>
</cp:coreProperties>
</file>